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FD543B-30C9-41EB-934D-3CABBB6E4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9857-DCB4-4D9A-A239-EE4C8E00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E3095E-34BB-42EB-9249-CDA0466FB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8D6C1D-C314-42A3-BF79-E908398A4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8CD46-19E3-4F97-AD9D-49C70F611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6485-C26D-4D6D-80DB-9FD9E141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559F5B-30B2-402E-9DA4-C6A35B9C56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DF11D6-BD30-45F7-8C40-891892E4C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D5D60-208A-4F4E-9C74-EA402F6FB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700B7-7FB4-4EE3-B5DA-827B45FCF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3D5C4B-46ED-43BD-99C0-5A7D236352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094D90-25AC-4B56-BE9C-CF74D04C5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Lecture 7:  The Second and Third Laws of Thermodynamics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  <a:p>
            <a:pPr lvl="1"/>
            <a:r>
              <a:rPr lang="en-US" dirty="0"/>
              <a:t>Definition of the Second Law</a:t>
            </a:r>
          </a:p>
          <a:p>
            <a:pPr lvl="1"/>
            <a:r>
              <a:rPr lang="en-US" dirty="0"/>
              <a:t>Determining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Definition of the Third Law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/>
              <a:t>Is the following reaction spontaneous at 298 K?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7304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 2Fe(s)  +  3H</a:t>
            </a:r>
            <a:r>
              <a:rPr lang="en-US" sz="3200" baseline="-25000"/>
              <a:t>2</a:t>
            </a:r>
            <a:r>
              <a:rPr lang="en-US" sz="3200"/>
              <a:t>O(g)         Fe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3</a:t>
            </a:r>
            <a:r>
              <a:rPr lang="en-US" sz="3200"/>
              <a:t>(s) +  3H</a:t>
            </a:r>
            <a:r>
              <a:rPr lang="en-US" sz="3200" baseline="-25000"/>
              <a:t>2</a:t>
            </a:r>
            <a:r>
              <a:rPr lang="en-US" sz="3200"/>
              <a:t>(g)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133600" y="4038600"/>
            <a:ext cx="435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rxn</a:t>
            </a:r>
            <a:r>
              <a:rPr lang="en-US" sz="2800"/>
              <a:t> = </a:t>
            </a:r>
            <a:r>
              <a:rPr lang="en-US">
                <a:latin typeface="Symbol" pitchFamily="18" charset="2"/>
                <a:sym typeface="Symbol" pitchFamily="18" charset="2"/>
              </a:rPr>
              <a:t>D</a:t>
            </a:r>
            <a:r>
              <a:rPr lang="en-US"/>
              <a:t>S°</a:t>
            </a:r>
            <a:r>
              <a:rPr lang="en-US" baseline="-25000"/>
              <a:t>system</a:t>
            </a:r>
            <a:r>
              <a:rPr lang="en-US"/>
              <a:t> </a:t>
            </a:r>
            <a:r>
              <a:rPr lang="en-US" sz="2800"/>
              <a:t>= -141.5 J/K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70125" y="5089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133600" y="4724400"/>
            <a:ext cx="4697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surr</a:t>
            </a:r>
            <a:r>
              <a:rPr lang="en-US" sz="2800"/>
              <a:t> = -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sys</a:t>
            </a:r>
            <a:r>
              <a:rPr lang="en-US" sz="2800"/>
              <a:t>/T = -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rxn</a:t>
            </a:r>
            <a:r>
              <a:rPr lang="en-US" sz="2800"/>
              <a:t>/T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752600" y="2514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(Is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univ </a:t>
            </a:r>
            <a:r>
              <a:rPr lang="en-US" sz="2800"/>
              <a:t>&gt; 0?)</a:t>
            </a:r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8525" y="5516563"/>
            <a:ext cx="6889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rxn</a:t>
            </a:r>
            <a:r>
              <a:rPr lang="en-US" sz="2800"/>
              <a:t>= 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(Fe</a:t>
            </a:r>
            <a:r>
              <a:rPr lang="en-US" sz="2800" baseline="-25000"/>
              <a:t>2</a:t>
            </a:r>
            <a:r>
              <a:rPr lang="en-US" sz="2800"/>
              <a:t>O</a:t>
            </a:r>
            <a:r>
              <a:rPr lang="en-US" sz="2800" baseline="-25000"/>
              <a:t>3</a:t>
            </a:r>
            <a:r>
              <a:rPr lang="en-US" sz="2800"/>
              <a:t>(s)) + 3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(H</a:t>
            </a:r>
            <a:r>
              <a:rPr lang="en-US" sz="2800" baseline="-25000"/>
              <a:t>2</a:t>
            </a:r>
            <a:r>
              <a:rPr lang="en-US" sz="2800"/>
              <a:t>(g))</a:t>
            </a:r>
          </a:p>
          <a:p>
            <a:r>
              <a:rPr lang="en-US" sz="2800"/>
              <a:t>                      - 2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(Fe</a:t>
            </a:r>
            <a:r>
              <a:rPr lang="en-US" sz="2800" baseline="-25000"/>
              <a:t> </a:t>
            </a:r>
            <a:r>
              <a:rPr lang="en-US" sz="2800"/>
              <a:t>(s)) - 3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(H</a:t>
            </a:r>
            <a:r>
              <a:rPr lang="en-US" sz="2800" baseline="-25000"/>
              <a:t>2</a:t>
            </a:r>
            <a:r>
              <a:rPr lang="en-US" sz="2800"/>
              <a:t>O(g))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394432" presetClass="entr" presetSubtype="319026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394432" presetClass="entr" presetSubtype="319028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394432" presetClass="entr" presetSubtype="323994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394432" presetClass="entr" presetSubtype="32400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nimBg="1"/>
      <p:bldP spid="11270" grpId="0" autoUpdateAnimBg="0"/>
      <p:bldP spid="11275" grpId="0" autoUpdateAnimBg="0"/>
      <p:bldP spid="11276" grpId="0" build="p" autoUpdateAnimBg="0"/>
      <p:bldP spid="112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Example (cont.)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14600" y="2590800"/>
            <a:ext cx="4440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surr</a:t>
            </a:r>
            <a:r>
              <a:rPr lang="en-US" sz="2800"/>
              <a:t> = -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sys</a:t>
            </a:r>
            <a:r>
              <a:rPr lang="en-US" sz="2800"/>
              <a:t>/T = 348 J/K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14600" y="1828800"/>
            <a:ext cx="2647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rxn</a:t>
            </a:r>
            <a:r>
              <a:rPr lang="en-US" sz="2800"/>
              <a:t>=  -100 kJ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14600" y="3429000"/>
            <a:ext cx="46259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univ </a:t>
            </a:r>
            <a:r>
              <a:rPr lang="en-US" sz="2800"/>
              <a:t>= </a:t>
            </a:r>
            <a:r>
              <a:rPr lang="en-US" sz="2800">
                <a:latin typeface="Symbol" pitchFamily="18" charset="2"/>
                <a:sym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sys</a:t>
            </a:r>
            <a:r>
              <a:rPr lang="en-US" sz="2800"/>
              <a:t> + </a:t>
            </a:r>
            <a:r>
              <a:rPr lang="en-US" sz="2800">
                <a:latin typeface="Symbol" pitchFamily="18" charset="2"/>
                <a:sym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surr</a:t>
            </a:r>
            <a:r>
              <a:rPr lang="en-US"/>
              <a:t> </a:t>
            </a:r>
          </a:p>
          <a:p>
            <a:r>
              <a:rPr lang="en-US"/>
              <a:t>              </a:t>
            </a:r>
            <a:r>
              <a:rPr lang="en-US" sz="2800"/>
              <a:t>= -141.5 J/K  + 348 J/K</a:t>
            </a:r>
          </a:p>
          <a:p>
            <a:r>
              <a:rPr lang="en-US" sz="2800"/>
              <a:t>            = 207.5 J/K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19200" y="5486400"/>
            <a:ext cx="684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univ </a:t>
            </a:r>
            <a:r>
              <a:rPr lang="en-US" sz="2800"/>
              <a:t>&gt; 0  ; therefore, reaction is spontaneous</a:t>
            </a:r>
            <a:endParaRPr lang="en-US" sz="28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153600" presetClass="entr" presetSubtype="324026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153600" presetClass="entr" presetSubtype="3240315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153600" presetClass="entr" presetSubtype="324157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300" grpId="0" autoUpdateAnimBg="0"/>
      <p:bldP spid="123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Entropy and Phase Changes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Phase Change:  Reaction in which a substance goes from one phase of state to another.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H</a:t>
            </a:r>
            <a:r>
              <a:rPr lang="en-US" sz="2800" baseline="-25000"/>
              <a:t>2</a:t>
            </a:r>
            <a:r>
              <a:rPr lang="en-US" sz="2800"/>
              <a:t>O(l)              H</a:t>
            </a:r>
            <a:r>
              <a:rPr lang="en-US" sz="2800" baseline="-25000"/>
              <a:t>2</a:t>
            </a:r>
            <a:r>
              <a:rPr lang="en-US" sz="2800"/>
              <a:t>O(g)  @ 373 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733800" y="4038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85800" y="4648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Phase changes are equilibrium processes such that: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				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</a:t>
            </a:r>
            <a:r>
              <a:rPr lang="en-US" sz="2800" baseline="-25000"/>
              <a:t>univ</a:t>
            </a:r>
            <a:r>
              <a:rPr lang="en-US" sz="2800"/>
              <a:t> = 0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3733800" y="3886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153984" presetClass="entr" presetSubtype="324171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/>
              <a:t>S and Phase Changes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		H</a:t>
            </a:r>
            <a:r>
              <a:rPr lang="en-US" sz="2800" baseline="-25000"/>
              <a:t>2</a:t>
            </a:r>
            <a:r>
              <a:rPr lang="en-US" sz="2800"/>
              <a:t>O(l)              H</a:t>
            </a:r>
            <a:r>
              <a:rPr lang="en-US" sz="2800" baseline="-25000"/>
              <a:t>2</a:t>
            </a:r>
            <a:r>
              <a:rPr lang="en-US" sz="2800"/>
              <a:t>O(g)  @ 373 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819400" y="182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2286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Now,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rxn</a:t>
            </a:r>
            <a:r>
              <a:rPr lang="en-US" sz="2800"/>
              <a:t> = S°(H</a:t>
            </a:r>
            <a:r>
              <a:rPr lang="en-US" sz="2800" baseline="-25000"/>
              <a:t>2</a:t>
            </a:r>
            <a:r>
              <a:rPr lang="en-US" sz="2800"/>
              <a:t>O(g)) - S°(H</a:t>
            </a:r>
            <a:r>
              <a:rPr lang="en-US" sz="2800" baseline="-25000"/>
              <a:t>2</a:t>
            </a:r>
            <a:r>
              <a:rPr lang="en-US" sz="2800"/>
              <a:t>O(l))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  =  195.9 J/K - 86.6 J/K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  =  109.1 J/K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819400" y="1676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9600" y="403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And,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surr</a:t>
            </a:r>
            <a:r>
              <a:rPr lang="en-US" sz="2800"/>
              <a:t> = -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</a:t>
            </a:r>
            <a:r>
              <a:rPr lang="en-US" sz="2800" baseline="-25000"/>
              <a:t>sys</a:t>
            </a:r>
            <a:r>
              <a:rPr lang="en-US" sz="2800"/>
              <a:t>/T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= -40.7 kJ/373 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= -109.1 J/K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9600" y="5791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Therefore,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</a:t>
            </a:r>
            <a:r>
              <a:rPr lang="en-US" sz="2800" baseline="-25000"/>
              <a:t>univ</a:t>
            </a:r>
            <a:r>
              <a:rPr lang="en-US" sz="2800"/>
              <a:t> =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</a:t>
            </a:r>
            <a:r>
              <a:rPr lang="en-US" sz="2800" baseline="-25000"/>
              <a:t>sys</a:t>
            </a:r>
            <a:r>
              <a:rPr lang="en-US" sz="2800"/>
              <a:t> +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</a:t>
            </a:r>
            <a:r>
              <a:rPr lang="en-US" sz="2800" baseline="-25000"/>
              <a:t>surr</a:t>
            </a:r>
            <a:r>
              <a:rPr lang="en-US" sz="2800"/>
              <a:t> = 0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154368" presetClass="entr" presetSubtype="3241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154368" presetClass="entr" presetSubtype="324181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154368" presetClass="entr" presetSubtype="324186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3" grpId="0" autoUpdateAnimBg="0"/>
      <p:bldP spid="1434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/>
              <a:t>Determine the temperature at which liquid bromine boils:</a:t>
            </a:r>
          </a:p>
          <a:p>
            <a:pPr>
              <a:buFontTx/>
              <a:buNone/>
            </a:pPr>
            <a:r>
              <a:rPr lang="en-US"/>
              <a:t>                    Br</a:t>
            </a:r>
            <a:r>
              <a:rPr lang="en-US" baseline="-25000"/>
              <a:t>2</a:t>
            </a:r>
            <a:r>
              <a:rPr lang="en-US"/>
              <a:t>(l)          Br</a:t>
            </a:r>
            <a:r>
              <a:rPr lang="en-US" baseline="-25000"/>
              <a:t>2</a:t>
            </a:r>
            <a:r>
              <a:rPr lang="en-US"/>
              <a:t>(g)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810000" y="3429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3810000" y="3276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46125" y="4175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09600" y="419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Now,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rxn</a:t>
            </a:r>
            <a:r>
              <a:rPr lang="en-US" sz="2800"/>
              <a:t> = S°(Br</a:t>
            </a:r>
            <a:r>
              <a:rPr lang="en-US" sz="2800" baseline="-25000"/>
              <a:t>2</a:t>
            </a:r>
            <a:r>
              <a:rPr lang="en-US" sz="2800"/>
              <a:t> (g)) - S°(Br</a:t>
            </a:r>
            <a:r>
              <a:rPr lang="en-US" sz="2800" baseline="-25000"/>
              <a:t>2</a:t>
            </a:r>
            <a:r>
              <a:rPr lang="en-US" sz="2800"/>
              <a:t>(l))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  =  245.38 J/K - 152.23 J/K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  =  93.2 J/K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155136" presetClass="entr" presetSubtype="324941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(cont.)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46125" y="4175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3400" y="1828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Now,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surr</a:t>
            </a:r>
            <a:r>
              <a:rPr lang="en-US" sz="2800"/>
              <a:t> = -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sys</a:t>
            </a:r>
            <a:r>
              <a:rPr lang="en-US" sz="2800"/>
              <a:t> =  -93.2 J/K = -</a:t>
            </a:r>
            <a:r>
              <a:rPr lang="en-US" sz="2800">
                <a:latin typeface="Symbol" pitchFamily="18" charset="2"/>
              </a:rPr>
              <a:t>DH</a:t>
            </a:r>
            <a:r>
              <a:rPr lang="en-US" sz="2800" baseline="-25000"/>
              <a:t>sys</a:t>
            </a:r>
            <a:r>
              <a:rPr lang="en-US" sz="2800"/>
              <a:t>/T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33400" y="2590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Therefore, calculate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</a:t>
            </a:r>
            <a:r>
              <a:rPr lang="en-US" sz="2800" baseline="-25000"/>
              <a:t>sys</a:t>
            </a:r>
            <a:r>
              <a:rPr lang="en-US" sz="2800"/>
              <a:t> and solve for T!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33400" y="3429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/>
              <a:t>•  Now, </a:t>
            </a:r>
            <a:r>
              <a:rPr lang="en-US" sz="2800">
                <a:latin typeface="Symbol" pitchFamily="18" charset="2"/>
                <a:sym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rxn</a:t>
            </a:r>
            <a:r>
              <a:rPr lang="en-US" sz="2800"/>
              <a:t> =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(Br</a:t>
            </a:r>
            <a:r>
              <a:rPr lang="en-US" sz="2800" baseline="-25000"/>
              <a:t>2</a:t>
            </a:r>
            <a:r>
              <a:rPr lang="en-US" sz="2800"/>
              <a:t>(g)) -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H°</a:t>
            </a:r>
            <a:r>
              <a:rPr lang="en-US" sz="2800" baseline="-25000"/>
              <a:t>f</a:t>
            </a:r>
            <a:r>
              <a:rPr lang="en-US" sz="2800"/>
              <a:t>(Br</a:t>
            </a:r>
            <a:r>
              <a:rPr lang="en-US" sz="2800" baseline="-25000"/>
              <a:t>2</a:t>
            </a:r>
            <a:r>
              <a:rPr lang="en-US" sz="2800"/>
              <a:t>(l))</a:t>
            </a:r>
          </a:p>
          <a:p>
            <a:r>
              <a:rPr lang="en-US" sz="2800"/>
              <a:t>                         = 30.91 kJ - 0</a:t>
            </a:r>
          </a:p>
          <a:p>
            <a:r>
              <a:rPr lang="en-US" sz="2800"/>
              <a:t>                         = 30.91 kJ </a:t>
            </a:r>
          </a:p>
          <a:p>
            <a:endParaRPr lang="en-US" sz="280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3400" y="5105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•  Such that, -93.2 J/K = -</a:t>
            </a:r>
            <a:r>
              <a:rPr lang="en-US" sz="2800">
                <a:latin typeface="Symbol" pitchFamily="18" charset="2"/>
              </a:rPr>
              <a:t>30.91 </a:t>
            </a:r>
            <a:r>
              <a:rPr lang="en-US" sz="2800"/>
              <a:t>kJ/T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                    T</a:t>
            </a:r>
            <a:r>
              <a:rPr lang="en-US" sz="2800" baseline="-25000"/>
              <a:t>boiling</a:t>
            </a:r>
            <a:r>
              <a:rPr lang="en-US" sz="2800"/>
              <a:t> = 331.6 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953000" y="38862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(standard state)</a:t>
            </a:r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5334000" y="3276600"/>
            <a:ext cx="1447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9342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155520" presetClass="entr" presetSubtype="324950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155520" presetClass="entr" presetSubtype="324951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155520" presetClass="entr" presetSubtype="324957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155520" presetClass="entr" presetSubtype="32496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nimBg="1"/>
      <p:bldP spid="163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Second Law: there is always an increase in the entropy of the </a:t>
            </a:r>
            <a:r>
              <a:rPr lang="en-US">
                <a:solidFill>
                  <a:schemeClr val="hlink"/>
                </a:solidFill>
              </a:rPr>
              <a:t>universe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From our definitions of system and surroundings: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universe</a:t>
            </a:r>
            <a:r>
              <a:rPr lang="en-US"/>
              <a:t> =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system</a:t>
            </a:r>
            <a:r>
              <a:rPr lang="en-US"/>
              <a:t> +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surroundings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Law 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8229600" cy="152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Three possibilities: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</a:t>
            </a:r>
            <a:r>
              <a:rPr lang="en-US" sz="2400">
                <a:latin typeface="Symbol" pitchFamily="18" charset="2"/>
              </a:rPr>
              <a:t> D</a:t>
            </a:r>
            <a:r>
              <a:rPr lang="en-US" sz="2400"/>
              <a:t>S</a:t>
            </a:r>
            <a:r>
              <a:rPr lang="en-US" sz="2400" baseline="-25000"/>
              <a:t>univ</a:t>
            </a:r>
            <a:r>
              <a:rPr lang="en-US" sz="2400"/>
              <a:t> &gt; 0…..process is spontaneous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S</a:t>
            </a:r>
            <a:r>
              <a:rPr lang="en-US" sz="2400" baseline="-25000"/>
              <a:t>univ</a:t>
            </a:r>
            <a:r>
              <a:rPr lang="en-US" sz="2400"/>
              <a:t> &lt; 0…..process is spontaneous in opposite direction.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S</a:t>
            </a:r>
            <a:r>
              <a:rPr lang="en-US" sz="2400" baseline="-25000"/>
              <a:t>univ</a:t>
            </a:r>
            <a:r>
              <a:rPr lang="en-US" sz="2400"/>
              <a:t> = 0….equilibrium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7924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/>
              <a:t>•  </a:t>
            </a:r>
            <a:r>
              <a:rPr lang="en-US" sz="2800"/>
              <a:t>We need to know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 for both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the system and surroundings to predict if a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reaction will be spontaneous!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392128" presetClass="entr" presetSubtype="3185604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Law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772400" cy="2133600"/>
          </a:xfrm>
        </p:spPr>
        <p:txBody>
          <a:bodyPr/>
          <a:lstStyle/>
          <a:p>
            <a:r>
              <a:rPr lang="en-US"/>
              <a:t>Consider a reaction driven by heat flow from the surroundings at constant P.</a:t>
            </a:r>
          </a:p>
          <a:p>
            <a:pPr lvl="1"/>
            <a:r>
              <a:rPr lang="en-US"/>
              <a:t>Exothermic Process: 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surr</a:t>
            </a:r>
            <a:r>
              <a:rPr lang="en-US"/>
              <a:t> = heat/T</a:t>
            </a:r>
          </a:p>
          <a:p>
            <a:pPr lvl="1"/>
            <a:r>
              <a:rPr lang="en-US"/>
              <a:t>Endothermic Process: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surr</a:t>
            </a:r>
            <a:r>
              <a:rPr lang="en-US"/>
              <a:t> = -heat/T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426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Heat transferred = q</a:t>
            </a:r>
            <a:r>
              <a:rPr lang="en-US" sz="3200" baseline="-25000"/>
              <a:t>P,surr</a:t>
            </a:r>
            <a:r>
              <a:rPr lang="en-US" sz="3200"/>
              <a:t> = - q</a:t>
            </a:r>
            <a:r>
              <a:rPr lang="en-US" sz="3200" baseline="-25000"/>
              <a:t>P,system=</a:t>
            </a:r>
            <a:r>
              <a:rPr lang="en-US" sz="3200"/>
              <a:t> -</a:t>
            </a:r>
            <a:r>
              <a:rPr lang="en-US" sz="3200">
                <a:latin typeface="Symbol" pitchFamily="18" charset="2"/>
              </a:rPr>
              <a:t>D</a:t>
            </a:r>
            <a:r>
              <a:rPr lang="en-US" sz="3200"/>
              <a:t>H</a:t>
            </a:r>
            <a:r>
              <a:rPr lang="en-US" sz="3200" baseline="-25000"/>
              <a:t>sys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971800" y="5029200"/>
          <a:ext cx="3352800" cy="1257300"/>
        </p:xfrm>
        <a:graphic>
          <a:graphicData uri="http://schemas.openxmlformats.org/presentationml/2006/ole">
            <p:oleObj spid="_x0000_s5126" name="Equation" r:id="rId4" imgW="10160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90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For the following reaction at 298 K: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Sb</a:t>
            </a:r>
            <a:r>
              <a:rPr lang="en-US" sz="2400" baseline="-25000"/>
              <a:t>4</a:t>
            </a:r>
            <a:r>
              <a:rPr lang="en-US" sz="2400"/>
              <a:t>O</a:t>
            </a:r>
            <a:r>
              <a:rPr lang="en-US" sz="2400" baseline="-25000"/>
              <a:t>6</a:t>
            </a:r>
            <a:r>
              <a:rPr lang="en-US" sz="2400"/>
              <a:t>(s) + 6C(s)          4Sb(s) + 6CO</a:t>
            </a:r>
            <a:r>
              <a:rPr lang="en-US" sz="2400" baseline="-25000"/>
              <a:t>2</a:t>
            </a:r>
            <a:r>
              <a:rPr lang="en-US" sz="2400"/>
              <a:t>(g)</a:t>
            </a:r>
            <a:r>
              <a:rPr lang="en-US"/>
              <a:t> 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H = 778 kJ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What is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-25000"/>
              <a:t>surr</a:t>
            </a:r>
            <a:r>
              <a:rPr lang="en-US"/>
              <a:t>?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276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712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Symbol" pitchFamily="18" charset="2"/>
              </a:rPr>
              <a:t>D</a:t>
            </a:r>
            <a:r>
              <a:rPr lang="en-US" sz="3200"/>
              <a:t>S</a:t>
            </a:r>
            <a:r>
              <a:rPr lang="en-US" sz="3200" baseline="-25000"/>
              <a:t>surr</a:t>
            </a:r>
            <a:r>
              <a:rPr lang="en-US"/>
              <a:t> </a:t>
            </a:r>
            <a:r>
              <a:rPr lang="en-US" sz="3200"/>
              <a:t>= -</a:t>
            </a:r>
            <a:r>
              <a:rPr lang="en-US" sz="3200">
                <a:latin typeface="Symbol" pitchFamily="18" charset="2"/>
              </a:rPr>
              <a:t>D</a:t>
            </a:r>
            <a:r>
              <a:rPr lang="en-US" sz="3200"/>
              <a:t>H/T = -778 kJ/298K = -2.6 kJ/K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392896" presetClass="entr" presetSubtype="318574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Law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Recall, in determining enthalpies we had standard state values to use.  Does the same thing exist for entropy?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71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 The third law:  The entropy of a perfect crystal at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0K is zero. </a:t>
            </a:r>
          </a:p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4800600"/>
            <a:ext cx="771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 The third law provides the reference state for use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in calculating absolute entropies.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Perfect Crystal?</a:t>
            </a:r>
          </a:p>
        </p:txBody>
      </p:sp>
      <p:pic>
        <p:nvPicPr>
          <p:cNvPr id="8196" name="Picture 4" descr="C:\HPFonts\Converted Art\370750_la_10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153400" cy="2770188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2325" y="4860925"/>
            <a:ext cx="275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Perfect crystal at 0 K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181600" y="4876800"/>
            <a:ext cx="354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Crystal deforms  at T &gt; 0 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Entropies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With reference to this state, standard entropies have been tabulated (Appendix 4).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Recall, entropy is a state function; therefore, the entropy change for a chemical reaction can be calculated as follows: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828800" y="5029200"/>
          <a:ext cx="5911850" cy="850900"/>
        </p:xfrm>
        <a:graphic>
          <a:graphicData uri="http://schemas.openxmlformats.org/presentationml/2006/ole">
            <p:oleObj spid="_x0000_s9222" name="Equation" r:id="rId3" imgW="17653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/>
              <a:t>Balance the following reaction and determine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S°</a:t>
            </a:r>
            <a:r>
              <a:rPr lang="en-US" baseline="-25000"/>
              <a:t>rxn</a:t>
            </a:r>
            <a:r>
              <a:rPr lang="en-US"/>
              <a:t>.</a:t>
            </a:r>
          </a:p>
          <a:p>
            <a:pPr>
              <a:buFontTx/>
              <a:buNone/>
            </a:pPr>
            <a:r>
              <a:rPr lang="en-US"/>
              <a:t>    Fe(s)  +  H</a:t>
            </a:r>
            <a:r>
              <a:rPr lang="en-US" baseline="-25000"/>
              <a:t>2</a:t>
            </a:r>
            <a:r>
              <a:rPr lang="en-US"/>
              <a:t>O(g)         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(s) +  H</a:t>
            </a:r>
            <a:r>
              <a:rPr lang="en-US" baseline="-25000"/>
              <a:t>2</a:t>
            </a:r>
            <a:r>
              <a:rPr lang="en-US"/>
              <a:t>(g)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886200" y="3352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7304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 2Fe(s)  +  3H</a:t>
            </a:r>
            <a:r>
              <a:rPr lang="en-US" sz="3200" baseline="-25000"/>
              <a:t>2</a:t>
            </a:r>
            <a:r>
              <a:rPr lang="en-US" sz="3200"/>
              <a:t>O(g)         Fe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3</a:t>
            </a:r>
            <a:r>
              <a:rPr lang="en-US" sz="3200"/>
              <a:t>(s) +  3H</a:t>
            </a:r>
            <a:r>
              <a:rPr lang="en-US" sz="3200" baseline="-25000"/>
              <a:t>2</a:t>
            </a:r>
            <a:r>
              <a:rPr lang="en-US" sz="3200"/>
              <a:t>(g)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114800" y="3962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733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rxn</a:t>
            </a:r>
            <a:r>
              <a:rPr lang="en-US" sz="2800"/>
              <a:t> = (S°(Fe</a:t>
            </a:r>
            <a:r>
              <a:rPr lang="en-US" sz="2800" baseline="-25000"/>
              <a:t>2</a:t>
            </a:r>
            <a:r>
              <a:rPr lang="en-US" sz="2800"/>
              <a:t>O</a:t>
            </a:r>
            <a:r>
              <a:rPr lang="en-US" sz="2800" baseline="-25000"/>
              <a:t>3</a:t>
            </a:r>
            <a:r>
              <a:rPr lang="en-US" sz="2800"/>
              <a:t>(s))  + 3S°H</a:t>
            </a:r>
            <a:r>
              <a:rPr lang="en-US" sz="2800" baseline="-25000"/>
              <a:t>2</a:t>
            </a:r>
            <a:r>
              <a:rPr lang="en-US" sz="2800"/>
              <a:t>(g))</a:t>
            </a:r>
          </a:p>
          <a:p>
            <a:r>
              <a:rPr lang="en-US" sz="2800"/>
              <a:t>                                         -(2S°Fe(s) + 3S</a:t>
            </a:r>
            <a:r>
              <a:rPr lang="en-US" sz="2800" baseline="30000"/>
              <a:t>°</a:t>
            </a: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O(g))</a:t>
            </a:r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5638800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S°</a:t>
            </a:r>
            <a:r>
              <a:rPr lang="en-US" sz="2800" baseline="-25000"/>
              <a:t>rxn</a:t>
            </a:r>
            <a:r>
              <a:rPr lang="en-US" sz="2800"/>
              <a:t> = -141.5 J/K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394048" presetClass="entr" presetSubtype="319005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394048" presetClass="entr" presetSubtype="31900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394048" presetClass="entr" presetSubtype="319011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nimBg="1"/>
      <p:bldP spid="10247" grpId="0" autoUpdateAnimBg="0"/>
      <p:bldP spid="1024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666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</vt:lpstr>
      <vt:lpstr>Symbol</vt:lpstr>
      <vt:lpstr>Civic</vt:lpstr>
      <vt:lpstr>Microsoft Equation</vt:lpstr>
      <vt:lpstr>Lecture 7:  The Second and Third Laws of Thermodynamics</vt:lpstr>
      <vt:lpstr>The Second Law</vt:lpstr>
      <vt:lpstr>The Second Law (cont.)</vt:lpstr>
      <vt:lpstr>The Second Law (cont.)</vt:lpstr>
      <vt:lpstr>Example</vt:lpstr>
      <vt:lpstr>The Third Law</vt:lpstr>
      <vt:lpstr>What is a Perfect Crystal?</vt:lpstr>
      <vt:lpstr>Standard Entropies</vt:lpstr>
      <vt:lpstr>Example</vt:lpstr>
      <vt:lpstr>Big Example</vt:lpstr>
      <vt:lpstr>Big Example (cont.)</vt:lpstr>
      <vt:lpstr>Entropy and Phase Changes</vt:lpstr>
      <vt:lpstr>S and Phase Changes (cont.)</vt:lpstr>
      <vt:lpstr>Example</vt:lpstr>
      <vt:lpstr>Example (cont.)</vt:lpstr>
    </vt:vector>
  </TitlesOfParts>
  <Company>University of Washington, Dept. of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Lecure 8:  The Second and Third Laws of Thermodynamics</dc:title>
  <dc:creator>Philip Reid</dc:creator>
  <cp:lastModifiedBy>FBS</cp:lastModifiedBy>
  <cp:revision>12</cp:revision>
  <dcterms:created xsi:type="dcterms:W3CDTF">2002-11-20T19:37:59Z</dcterms:created>
  <dcterms:modified xsi:type="dcterms:W3CDTF">2016-04-18T12:13:22Z</dcterms:modified>
</cp:coreProperties>
</file>